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9" r:id="rId3"/>
    <p:sldId id="258" r:id="rId4"/>
    <p:sldId id="264" r:id="rId5"/>
    <p:sldId id="265" r:id="rId6"/>
    <p:sldId id="306" r:id="rId7"/>
    <p:sldId id="256" r:id="rId8"/>
    <p:sldId id="307" r:id="rId9"/>
    <p:sldId id="270" r:id="rId10"/>
    <p:sldId id="262" r:id="rId11"/>
    <p:sldId id="269" r:id="rId12"/>
    <p:sldId id="266" r:id="rId13"/>
    <p:sldId id="300" r:id="rId14"/>
    <p:sldId id="268" r:id="rId15"/>
    <p:sldId id="301" r:id="rId16"/>
    <p:sldId id="271" r:id="rId17"/>
    <p:sldId id="272" r:id="rId18"/>
    <p:sldId id="309" r:id="rId19"/>
    <p:sldId id="308" r:id="rId20"/>
    <p:sldId id="273" r:id="rId21"/>
    <p:sldId id="274" r:id="rId22"/>
    <p:sldId id="260" r:id="rId23"/>
    <p:sldId id="261" r:id="rId24"/>
    <p:sldId id="275" r:id="rId25"/>
    <p:sldId id="298" r:id="rId26"/>
    <p:sldId id="276" r:id="rId27"/>
    <p:sldId id="299" r:id="rId28"/>
    <p:sldId id="277" r:id="rId29"/>
    <p:sldId id="280" r:id="rId30"/>
    <p:sldId id="278" r:id="rId31"/>
    <p:sldId id="281" r:id="rId32"/>
    <p:sldId id="279" r:id="rId33"/>
    <p:sldId id="282" r:id="rId34"/>
    <p:sldId id="284" r:id="rId35"/>
    <p:sldId id="285" r:id="rId36"/>
    <p:sldId id="294" r:id="rId37"/>
    <p:sldId id="295" r:id="rId38"/>
    <p:sldId id="263" r:id="rId39"/>
    <p:sldId id="286" r:id="rId40"/>
    <p:sldId id="287" r:id="rId41"/>
    <p:sldId id="289" r:id="rId42"/>
    <p:sldId id="290" r:id="rId43"/>
    <p:sldId id="291" r:id="rId44"/>
    <p:sldId id="292" r:id="rId45"/>
    <p:sldId id="293" r:id="rId46"/>
    <p:sldId id="303" r:id="rId47"/>
    <p:sldId id="304" r:id="rId48"/>
    <p:sldId id="283" r:id="rId49"/>
    <p:sldId id="302" r:id="rId50"/>
    <p:sldId id="305" r:id="rId5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67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7EB24-5F5B-46E2-BED7-F7C8FA07EC4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9830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4D1CE-F5A2-4B6E-980B-E47939BB9B7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973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695BA-CCD2-4026-BDB0-4062BB9F7279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5353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2C391C-A221-45A3-92B0-808BA587067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55808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imágenes en línea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421C61-C7CC-44E1-BA15-7C47273F8C5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56203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1A363F-2B21-4DB3-BA54-E2DCF9308A92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84077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imágenes en línea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784CAA-80F2-446A-BF8F-2EB0E00D8A6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8684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9B4C0-EF33-4007-A372-1CDAD370EE5B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8108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56120-F4A9-48D6-BDB6-235FD2D9ABF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227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351A6-0844-416E-8BC4-2D996EC3F6A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7119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18009-71F0-4D8E-BAF9-AE233FB0060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9479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353EB-EA00-48C1-94B8-4F1A8E5BB6A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5913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B7AF6-C9C5-4FBD-9CEF-35280B72056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8268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4D9F5-09D5-4DB9-A98C-9EDD7E1C89D8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22031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DACCB-3190-4D3C-AE03-B03D1E154B7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5311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FA3E08-8705-4E49-89D2-7AF26F0A91B0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http://es.geocities.com/quierosabertodo/israel/image/refupal.jpg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asbandeiras.hpg.ig.com.br/03asia/autoridadepalestina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http://www.aunmas.com/ataque/israel_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63" y="0"/>
            <a:ext cx="318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4000">
                <a:solidFill>
                  <a:schemeClr val="tx1"/>
                </a:solidFill>
              </a:rPr>
              <a:t>CONFLICTO ÁRABE- ISRAELÍ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3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Mapa del Mandato</a:t>
            </a:r>
          </a:p>
        </p:txBody>
      </p:sp>
      <p:pic>
        <p:nvPicPr>
          <p:cNvPr id="15366" name="Picture 6" descr="http://es.geocities.com/quierosabertodo/israel/image/mandate.gif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981200"/>
            <a:ext cx="41148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Razón del Estado de Israel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sz="3600">
                <a:cs typeface="Times New Roman" panose="02020603050405020304" pitchFamily="18" charset="0"/>
              </a:rPr>
              <a:t>  </a:t>
            </a:r>
            <a: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  <a:t>Tras la 2ª G.M. empiezan a llegar judíos a Palestina (donde había más de 1 millón de árabes musulmanes), huyendo del holocausto.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  <a:t>	La comunidad internacional (ONU), que tiene remordimientos por los 6 millones de judíos asesinados, permite a los judíos crear un estado en Palestina.</a:t>
            </a:r>
            <a:b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s-ES" altLang="es-ES" sz="2800">
                <a:latin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s-ES" altLang="es-ES" sz="2800">
                <a:latin typeface="Verdana" panose="020B0604030504040204" pitchFamily="34" charset="0"/>
                <a:cs typeface="Times New Roman" panose="02020603050405020304" pitchFamily="18" charset="0"/>
              </a:rPr>
            </a:br>
            <a:endParaRPr lang="es-ES" altLang="es-ES" sz="28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4800" b="1">
                <a:solidFill>
                  <a:schemeClr val="bg1"/>
                </a:solidFill>
                <a:cs typeface="Times New Roman" panose="02020603050405020304" pitchFamily="18" charset="0"/>
              </a:rPr>
              <a:t>Se divide el territorio palestino en 2 mitades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es-ES" altLang="es-ES" sz="2800">
                <a:solidFill>
                  <a:schemeClr val="bg1"/>
                </a:solidFill>
                <a:cs typeface="Times New Roman" panose="02020603050405020304" pitchFamily="18" charset="0"/>
              </a:rPr>
              <a:t>Los judíos aceptan la resolución de la ONU pero los árabes palestinos la rechazan y comienza la guerra.</a:t>
            </a:r>
          </a:p>
          <a:p>
            <a:pPr algn="just"/>
            <a:endParaRPr lang="es-ES" altLang="es-ES" sz="280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es-ES" altLang="es-ES" sz="2800">
                <a:solidFill>
                  <a:schemeClr val="bg1"/>
                </a:solidFill>
                <a:cs typeface="Times New Roman" panose="02020603050405020304" pitchFamily="18" charset="0"/>
              </a:rPr>
              <a:t>Jerusalén regida por la ONU, zona neutral.</a:t>
            </a:r>
          </a:p>
          <a:p>
            <a:endParaRPr lang="es-ES" altLang="es-ES" sz="2400"/>
          </a:p>
        </p:txBody>
      </p:sp>
      <p:pic>
        <p:nvPicPr>
          <p:cNvPr id="48133" name="Picture 5" descr="http://www.aunmas.com/ataque/israel_un_partition_map.gif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336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Estado de Israel 1948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altLang="es-ES">
                <a:cs typeface="Times New Roman" panose="02020603050405020304" pitchFamily="18" charset="0"/>
              </a:rPr>
              <a:t>Los judíos</a:t>
            </a:r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, crean el Estado de Israel, ocupando el 55% de Palestina que les designó la ONU y un 30% más que conquistan militarmente.</a:t>
            </a:r>
          </a:p>
          <a:p>
            <a:r>
              <a:rPr lang="es-ES" altLang="es-ES">
                <a:cs typeface="Times New Roman" panose="02020603050405020304" pitchFamily="18" charset="0"/>
              </a:rPr>
              <a:t>Los palestinos</a:t>
            </a:r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 huyen a países cercanos árabes donde no siempre son bien recibidos y, 50 años después, tienen menos territorio del que rechazaron en 1947.</a:t>
            </a:r>
            <a:r>
              <a:rPr lang="es-ES" altLang="es-ES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Judíos y Palestinos</a:t>
            </a:r>
          </a:p>
        </p:txBody>
      </p:sp>
      <p:pic>
        <p:nvPicPr>
          <p:cNvPr id="49157" name="Picture 5" descr="muro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06688"/>
            <a:ext cx="3810000" cy="2663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58" name="Picture 6" descr="ninasmus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765425"/>
            <a:ext cx="3810000" cy="254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Proclamación del Estado de Israel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ES" sz="2800"/>
              <a:t>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altLang="es-ES" sz="2400">
                <a:solidFill>
                  <a:schemeClr val="bg1"/>
                </a:solidFill>
              </a:rPr>
              <a:t>El 15 de Mayo de 1948, un día antes de que concluyera el mandato británico, David Ben Gurión, jefe del gobierno provisional y uno de los héroes judíos, proclamó unilateralmente (es decir, sin el reconocimiento internacional) el Estado de Israel.</a:t>
            </a:r>
          </a:p>
        </p:txBody>
      </p:sp>
      <p:pic>
        <p:nvPicPr>
          <p:cNvPr id="17414" name="Picture 6" descr="http://es.geocities.com/quierosabertodo/israel/image/bengurionde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43434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s-ES" altLang="es-ES" sz="4000">
                <a:solidFill>
                  <a:schemeClr val="bg1"/>
                </a:solidFill>
              </a:rPr>
              <a:t>ONU acuerda la división.</a:t>
            </a:r>
            <a:br>
              <a:rPr lang="es-ES" altLang="es-ES" sz="4000">
                <a:solidFill>
                  <a:schemeClr val="bg1"/>
                </a:solidFill>
              </a:rPr>
            </a:br>
            <a:r>
              <a:rPr lang="es-ES" altLang="es-ES" sz="4000">
                <a:solidFill>
                  <a:schemeClr val="bg1"/>
                </a:solidFill>
              </a:rPr>
              <a:t>Votación de 1947.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A favor:33</a:t>
            </a:r>
            <a:r>
              <a:rPr lang="es-ES" altLang="es-ES" sz="2400">
                <a:latin typeface="Verdana" panose="020B0604030504040204" pitchFamily="34" charset="0"/>
              </a:rPr>
              <a:t> países  (entre ellos, EEUU y la URRS)</a:t>
            </a:r>
          </a:p>
          <a:p>
            <a:pPr>
              <a:lnSpc>
                <a:spcPct val="90000"/>
              </a:lnSpc>
            </a:pPr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En contra: 13</a:t>
            </a:r>
            <a:r>
              <a:rPr lang="es-ES" altLang="es-ES" sz="2400">
                <a:latin typeface="Verdana" panose="020B0604030504040204" pitchFamily="34" charset="0"/>
              </a:rPr>
              <a:t> países del entorno y otros musulmanes.</a:t>
            </a:r>
          </a:p>
          <a:p>
            <a:pPr>
              <a:lnSpc>
                <a:spcPct val="90000"/>
              </a:lnSpc>
            </a:pPr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Abstención:10</a:t>
            </a:r>
            <a:r>
              <a:rPr lang="es-ES" altLang="es-ES" sz="2400">
                <a:latin typeface="Verdana" panose="020B0604030504040204" pitchFamily="34" charset="0"/>
              </a:rPr>
              <a:t>, entre ellos Gran Bretaña que, a través de la Declaración Balfour, fue la mayor promotora de la creación del Estado de Israel en Palestina).</a:t>
            </a:r>
            <a:br>
              <a:rPr lang="es-ES" altLang="es-ES" sz="2400">
                <a:latin typeface="Verdana" panose="020B0604030504040204" pitchFamily="34" charset="0"/>
              </a:rPr>
            </a:br>
            <a:r>
              <a:rPr lang="es-ES" altLang="es-ES" sz="2400">
                <a:latin typeface="Verdana" panose="020B0604030504040204" pitchFamily="34" charset="0"/>
              </a:rPr>
              <a:t/>
            </a:r>
            <a:br>
              <a:rPr lang="es-ES" altLang="es-ES" sz="2400">
                <a:latin typeface="Verdana" panose="020B0604030504040204" pitchFamily="34" charset="0"/>
              </a:rPr>
            </a:br>
            <a:r>
              <a:rPr lang="es-ES" altLang="es-ES" sz="2400">
                <a:latin typeface="Verdana" panose="020B0604030504040204" pitchFamily="34" charset="0"/>
              </a:rPr>
              <a:t/>
            </a:r>
            <a:br>
              <a:rPr lang="es-ES" altLang="es-ES" sz="2400">
                <a:latin typeface="Verdana" panose="020B0604030504040204" pitchFamily="34" charset="0"/>
              </a:rPr>
            </a:br>
            <a:endParaRPr lang="es-ES" altLang="es-ES" sz="2400">
              <a:latin typeface="Verdana" panose="020B060403050404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/>
          <a:p>
            <a:r>
              <a:rPr lang="es-ES" altLang="es-ES" sz="2400">
                <a:latin typeface="Verdana" panose="020B0604030504040204" pitchFamily="34" charset="0"/>
              </a:rPr>
              <a:t>Con el </a:t>
            </a:r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resultado</a:t>
            </a:r>
            <a:r>
              <a:rPr lang="es-ES" altLang="es-ES" sz="2400">
                <a:latin typeface="Verdana" panose="020B0604030504040204" pitchFamily="34" charset="0"/>
              </a:rPr>
              <a:t> de la votación, los </a:t>
            </a:r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países árabes</a:t>
            </a:r>
            <a:r>
              <a:rPr lang="es-ES" altLang="es-ES" sz="2400">
                <a:latin typeface="Verdana" panose="020B0604030504040204" pitchFamily="34" charset="0"/>
              </a:rPr>
              <a:t> </a:t>
            </a:r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nunca aceptarían partición del territorio</a:t>
            </a:r>
            <a:r>
              <a:rPr lang="es-ES" altLang="es-ES" sz="2400">
                <a:latin typeface="Verdana" panose="020B0604030504040204" pitchFamily="34" charset="0"/>
              </a:rPr>
              <a:t>, ni la existencia de un Estado judío.</a:t>
            </a:r>
            <a:br>
              <a:rPr lang="es-ES" altLang="es-ES" sz="2400">
                <a:latin typeface="Verdana" panose="020B0604030504040204" pitchFamily="34" charset="0"/>
              </a:rPr>
            </a:br>
            <a:endParaRPr lang="es-ES" altLang="es-ES" sz="2400">
              <a:latin typeface="Verdana" panose="020B0604030504040204" pitchFamily="34" charset="0"/>
            </a:endParaRPr>
          </a:p>
          <a:p>
            <a:r>
              <a:rPr lang="es-ES" altLang="es-ES" sz="2400">
                <a:solidFill>
                  <a:schemeClr val="bg1"/>
                </a:solidFill>
                <a:latin typeface="Verdana" panose="020B0604030504040204" pitchFamily="34" charset="0"/>
              </a:rPr>
              <a:t>Violencia aumentó</a:t>
            </a:r>
            <a:r>
              <a:rPr lang="es-ES" altLang="es-ES" sz="2400">
                <a:latin typeface="Verdana" panose="020B0604030504040204" pitchFamily="34" charset="0"/>
              </a:rPr>
              <a:t> por ambas partes.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Guerras árabe- israelí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 sz="4000">
                <a:solidFill>
                  <a:schemeClr val="bg1"/>
                </a:solidFill>
              </a:rPr>
              <a:t>Primera Guerra: 1948-1949</a:t>
            </a:r>
          </a:p>
          <a:p>
            <a:r>
              <a:rPr lang="es-ES" altLang="es-ES" sz="4000">
                <a:solidFill>
                  <a:schemeClr val="bg1"/>
                </a:solidFill>
              </a:rPr>
              <a:t>Segunda Guerra o del Sinaí (1956)</a:t>
            </a:r>
          </a:p>
          <a:p>
            <a:r>
              <a:rPr lang="es-ES" altLang="es-ES" sz="4000">
                <a:solidFill>
                  <a:schemeClr val="bg1"/>
                </a:solidFill>
              </a:rPr>
              <a:t>Tercera Guerra o de los seis días (1967)</a:t>
            </a:r>
          </a:p>
          <a:p>
            <a:r>
              <a:rPr lang="es-ES" altLang="es-ES" sz="4000">
                <a:solidFill>
                  <a:schemeClr val="bg1"/>
                </a:solidFill>
              </a:rPr>
              <a:t>Cuarta Guerra o Yom Kipur (1979)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Primera Guerra (1948-49)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  <a:t>	La proclamación unilateral del Estado de Israel provoca la ira del mundo árabe y la intervención en la zona de los ejércitos de Egipto, Irak, Líbano, Siria y Jordania. Palestina pierde todos sus territorios y se produce el éxodo de 600.000 palestinos.</a:t>
            </a:r>
            <a:b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s-ES" altLang="es-ES" sz="360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es-ES" altLang="es-ES" sz="360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" altLang="es-ES">
                <a:solidFill>
                  <a:schemeClr val="bg1"/>
                </a:solidFill>
              </a:rPr>
              <a:t>Situación de Palestina tras la Primera Guerra árabe- israelí (1948-1949) </a:t>
            </a:r>
          </a:p>
        </p:txBody>
      </p:sp>
      <p:pic>
        <p:nvPicPr>
          <p:cNvPr id="19460" name="Picture 4" descr="http://es.geocities.com/quierosabertodo/israel/image/mapa4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676400"/>
            <a:ext cx="286067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Gaza y Cisjordania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ES">
                <a:latin typeface="Verdana" panose="020B0604030504040204" pitchFamily="34" charset="0"/>
              </a:rPr>
              <a:t>  </a:t>
            </a:r>
            <a:r>
              <a:rPr lang="es-ES" altLang="es-ES">
                <a:solidFill>
                  <a:schemeClr val="bg1"/>
                </a:solidFill>
                <a:latin typeface="Verdana" panose="020B0604030504040204" pitchFamily="34" charset="0"/>
              </a:rPr>
              <a:t>Las tierras que la O.N.U. otorgó a los árabes de Palestina se evaporaron: excepto la franja de Gaza -que queda bajo control egipcio- y Cisjordania -que queda bajo administración jordana- Israel ocupa el resto de los territorios de la Palestina histórica.</a:t>
            </a:r>
            <a:r>
              <a:rPr lang="es-ES" altLang="es-ES">
                <a:solidFill>
                  <a:schemeClr val="bg1"/>
                </a:solidFill>
              </a:rPr>
              <a:t> </a:t>
            </a:r>
          </a:p>
          <a:p>
            <a:endParaRPr lang="es-ES" altLang="es-E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>
            <p:ph/>
          </p:nvPr>
        </p:nvGraphicFramePr>
        <p:xfrm>
          <a:off x="0" y="-76200"/>
          <a:ext cx="9144000" cy="693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76200"/>
                        <a:ext cx="9144000" cy="693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Object 3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Situación 1948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3600">
                <a:solidFill>
                  <a:schemeClr val="bg1"/>
                </a:solidFill>
              </a:rPr>
              <a:t>Los únicos palestinos, más o menos protegidos, fueron los que quedaron en Cisjordania y Gaza.</a:t>
            </a:r>
            <a:r>
              <a:rPr lang="es-ES" altLang="es-ES" sz="3600"/>
              <a:t> </a:t>
            </a:r>
          </a:p>
          <a:p>
            <a:pPr>
              <a:lnSpc>
                <a:spcPct val="90000"/>
              </a:lnSpc>
            </a:pPr>
            <a:r>
              <a:rPr lang="es-ES" altLang="es-ES" sz="3600">
                <a:solidFill>
                  <a:schemeClr val="bg1"/>
                </a:solidFill>
              </a:rPr>
              <a:t>La consolidación judía permitió la inmigración de judíos de todo el mundo a la nueva patria y la creación de un Ejército profesional</a:t>
            </a:r>
            <a:r>
              <a:rPr lang="es-ES" altLang="es-ES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  <a:r>
              <a:rPr lang="es-ES" altLang="es-ES">
                <a:latin typeface="Verdana" panose="020B0604030504040204" pitchFamily="34" charset="0"/>
              </a:rPr>
              <a:t/>
            </a:r>
            <a:br>
              <a:rPr lang="es-ES" altLang="es-ES">
                <a:latin typeface="Verdana" panose="020B0604030504040204" pitchFamily="34" charset="0"/>
              </a:rPr>
            </a:br>
            <a:endParaRPr lang="es-ES" altLang="es-E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Armisticio de 1949</a:t>
            </a:r>
          </a:p>
        </p:txBody>
      </p:sp>
      <p:sp>
        <p:nvSpPr>
          <p:cNvPr id="4608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altLang="es-ES" sz="2800">
                <a:solidFill>
                  <a:schemeClr val="bg1"/>
                </a:solidFill>
              </a:rPr>
              <a:t>Desde 1948 a 1967, el Banco Oeste, incluyendo el este de Jerusalén, era regido por Jordania, mientras que la Tira de Gaza estaba bajo la administración militar de Egipto. </a:t>
            </a:r>
          </a:p>
          <a:p>
            <a:endParaRPr lang="es-ES" altLang="es-ES" sz="2800">
              <a:solidFill>
                <a:schemeClr val="bg1"/>
              </a:solidFill>
            </a:endParaRPr>
          </a:p>
        </p:txBody>
      </p:sp>
      <p:pic>
        <p:nvPicPr>
          <p:cNvPr id="46087" name="Picture 1031" descr="http://www.aunmas.com/ataque/armistice_map.gif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336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Segunda Guerra Israelí o del Sinaí (1956)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 sz="2800"/>
              <a:t>En 1956</a:t>
            </a:r>
            <a:r>
              <a:rPr lang="es-ES" altLang="es-ES" sz="2800">
                <a:cs typeface="Times New Roman" panose="02020603050405020304" pitchFamily="18" charset="0"/>
              </a:rPr>
              <a:t> la </a:t>
            </a:r>
            <a:r>
              <a:rPr lang="es-ES" altLang="es-ES" sz="2800">
                <a:solidFill>
                  <a:schemeClr val="bg1"/>
                </a:solidFill>
                <a:cs typeface="Times New Roman" panose="02020603050405020304" pitchFamily="18" charset="0"/>
              </a:rPr>
              <a:t>nacionalización del canal de Suez</a:t>
            </a:r>
            <a:r>
              <a:rPr lang="es-ES" altLang="es-ES" sz="2800">
                <a:cs typeface="Times New Roman" panose="02020603050405020304" pitchFamily="18" charset="0"/>
              </a:rPr>
              <a:t> fue el desencadenante de la </a:t>
            </a:r>
            <a:r>
              <a:rPr lang="es-ES" altLang="es-ES" sz="2800">
                <a:solidFill>
                  <a:schemeClr val="bg1"/>
                </a:solidFill>
                <a:cs typeface="Times New Roman" panose="02020603050405020304" pitchFamily="18" charset="0"/>
              </a:rPr>
              <a:t>guerra</a:t>
            </a:r>
            <a:r>
              <a:rPr lang="es-ES" altLang="es-ES" sz="2800">
                <a:cs typeface="Times New Roman" panose="02020603050405020304" pitchFamily="18" charset="0"/>
              </a:rPr>
              <a:t> que enfrentó a </a:t>
            </a:r>
            <a:r>
              <a:rPr lang="es-ES" altLang="es-ES" sz="2800">
                <a:solidFill>
                  <a:schemeClr val="bg1"/>
                </a:solidFill>
                <a:cs typeface="Times New Roman" panose="02020603050405020304" pitchFamily="18" charset="0"/>
              </a:rPr>
              <a:t>Francia, Gran Bretaña e Israel, frente a Egipto</a:t>
            </a:r>
            <a:r>
              <a:rPr lang="es-ES" altLang="es-ES" sz="2800">
                <a:cs typeface="Times New Roman" panose="02020603050405020304" pitchFamily="18" charset="0"/>
              </a:rPr>
              <a:t>, </a:t>
            </a:r>
            <a:r>
              <a:rPr lang="es-ES" altLang="es-ES" sz="2800"/>
              <a:t>porque dejaban de recibir los beneficios de la explotación del canal y de controlar la zona.</a:t>
            </a:r>
          </a:p>
          <a:p>
            <a:r>
              <a:rPr lang="es-ES" altLang="es-ES" sz="2800"/>
              <a:t>Al mismo tiempo, </a:t>
            </a:r>
            <a:r>
              <a:rPr lang="es-ES" altLang="es-ES" sz="2800">
                <a:solidFill>
                  <a:schemeClr val="bg1"/>
                </a:solidFill>
              </a:rPr>
              <a:t>Egipto cerró la única salida de Israel al mar Rojo</a:t>
            </a:r>
            <a:r>
              <a:rPr lang="es-ES" altLang="es-ES" sz="2800"/>
              <a:t>, lo que Israel consideró un gesto de agresión y estalló la guerra (Francia, Gran Bretaña e Israel frente a Egipto).</a:t>
            </a:r>
            <a:r>
              <a:rPr lang="es-ES" altLang="es-ES" sz="2800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9" name="Picture 5" descr="http://www.aunmas.com/ataque/occupied_1967_map.gif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09600"/>
            <a:ext cx="5486400" cy="548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533400"/>
            <a:ext cx="7772400" cy="17526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Consecuencias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r>
              <a:rPr lang="es-ES" altLang="es-ES" sz="2800">
                <a:solidFill>
                  <a:schemeClr val="bg1"/>
                </a:solidFill>
              </a:rPr>
              <a:t>Israel invade toda la península del Sinaí</a:t>
            </a:r>
            <a:r>
              <a:rPr lang="es-ES" altLang="es-ES" sz="2800"/>
              <a:t> (Egipto) aunque </a:t>
            </a:r>
            <a:r>
              <a:rPr lang="es-ES" altLang="es-ES" sz="2800">
                <a:solidFill>
                  <a:schemeClr val="bg1"/>
                </a:solidFill>
              </a:rPr>
              <a:t>la abandona por presiones de la O.N.U.</a:t>
            </a:r>
            <a:br>
              <a:rPr lang="es-ES" altLang="es-ES" sz="2800">
                <a:solidFill>
                  <a:schemeClr val="bg1"/>
                </a:solidFill>
              </a:rPr>
            </a:br>
            <a:r>
              <a:rPr lang="es-ES" altLang="es-ES" sz="2800"/>
              <a:t>La lucha junto a Francia y Gran Bretaña, los incorpora al bloque occidental (G.F), lo que implicó un aumento del suministro de armas francesas, británicas y estadounidenses, es decir, cada vez es más poderoso frente a los palestinos).</a:t>
            </a:r>
          </a:p>
          <a:p>
            <a:r>
              <a:rPr lang="es-ES" altLang="es-ES" sz="2800">
                <a:solidFill>
                  <a:schemeClr val="bg1"/>
                </a:solidFill>
              </a:rPr>
              <a:t>Los palestinos se organizan</a:t>
            </a:r>
            <a:r>
              <a:rPr lang="es-ES" altLang="es-ES" sz="2800"/>
              <a:t>. En 1964 se creó la </a:t>
            </a:r>
            <a:r>
              <a:rPr lang="es-ES" altLang="es-ES" sz="2800">
                <a:solidFill>
                  <a:schemeClr val="bg1"/>
                </a:solidFill>
              </a:rPr>
              <a:t>O.L.P</a:t>
            </a:r>
            <a:r>
              <a:rPr lang="es-ES" altLang="es-ES" sz="2800"/>
              <a:t>.1967 estalla la tercera guerra.</a:t>
            </a:r>
            <a:r>
              <a:rPr lang="es-ES" altLang="es-ES" sz="2400"/>
              <a:t> </a:t>
            </a:r>
          </a:p>
          <a:p>
            <a:endParaRPr lang="es-ES" altLang="es-ES" sz="2400"/>
          </a:p>
          <a:p>
            <a:pPr>
              <a:buFontTx/>
              <a:buNone/>
            </a:pPr>
            <a:endParaRPr lang="es-ES" altLang="es-ES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http://es.geocities.com/quierosabertodo/israel/image/mapaegip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61229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372600" cy="699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372600" cy="699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Tercera Guerra o de los Seis días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 sz="3600">
                <a:solidFill>
                  <a:schemeClr val="bg1"/>
                </a:solidFill>
              </a:rPr>
              <a:t>Operación relámpago de Israel en 1967:</a:t>
            </a:r>
          </a:p>
          <a:p>
            <a:pPr>
              <a:buFontTx/>
              <a:buNone/>
            </a:pPr>
            <a:r>
              <a:rPr lang="es-ES" altLang="es-ES" sz="3600">
                <a:solidFill>
                  <a:schemeClr val="bg1"/>
                </a:solidFill>
              </a:rPr>
              <a:t>- Península del Sinaí</a:t>
            </a:r>
            <a:r>
              <a:rPr lang="es-ES" altLang="es-ES" sz="3600"/>
              <a:t> (Egipto) </a:t>
            </a:r>
          </a:p>
          <a:p>
            <a:pPr>
              <a:buFontTx/>
              <a:buNone/>
            </a:pPr>
            <a:r>
              <a:rPr lang="es-ES" altLang="es-ES" sz="3600">
                <a:solidFill>
                  <a:schemeClr val="bg1"/>
                </a:solidFill>
              </a:rPr>
              <a:t>- Franja de Gaza </a:t>
            </a:r>
            <a:r>
              <a:rPr lang="es-ES" altLang="es-ES" sz="3600"/>
              <a:t>(Palestina) </a:t>
            </a:r>
          </a:p>
          <a:p>
            <a:pPr>
              <a:buFontTx/>
              <a:buNone/>
            </a:pPr>
            <a:r>
              <a:rPr lang="es-ES" altLang="es-ES" sz="3600">
                <a:solidFill>
                  <a:schemeClr val="bg1"/>
                </a:solidFill>
              </a:rPr>
              <a:t>- Cisjordania </a:t>
            </a:r>
            <a:r>
              <a:rPr lang="es-ES" altLang="es-ES" sz="3600"/>
              <a:t>(Palestina,West Bank) </a:t>
            </a:r>
          </a:p>
          <a:p>
            <a:pPr>
              <a:buFontTx/>
              <a:buNone/>
            </a:pPr>
            <a:r>
              <a:rPr lang="es-ES" altLang="es-ES" sz="3600">
                <a:solidFill>
                  <a:schemeClr val="bg1"/>
                </a:solidFill>
              </a:rPr>
              <a:t>-Altos del Golán</a:t>
            </a:r>
            <a:r>
              <a:rPr lang="es-ES" altLang="es-ES" sz="3600"/>
              <a:t> (Siria).</a:t>
            </a:r>
            <a:r>
              <a:rPr lang="es-ES" altLang="es-ES">
                <a:latin typeface="Verdana" panose="020B0604030504040204" pitchFamily="34" charset="0"/>
              </a:rPr>
              <a:t> </a:t>
            </a:r>
          </a:p>
          <a:p>
            <a:endParaRPr lang="es-ES" alt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Consecuencias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800">
                <a:solidFill>
                  <a:schemeClr val="bg1"/>
                </a:solidFill>
              </a:rPr>
              <a:t>Crisis internacional</a:t>
            </a:r>
            <a:r>
              <a:rPr lang="es-ES" altLang="es-ES" sz="2800"/>
              <a:t> (URSS amenaza con intervenir directamente, apoyando a los árabes frente al bloque occidental.) </a:t>
            </a:r>
          </a:p>
          <a:p>
            <a:pPr>
              <a:lnSpc>
                <a:spcPct val="90000"/>
              </a:lnSpc>
            </a:pPr>
            <a:r>
              <a:rPr lang="es-ES" altLang="es-ES" sz="2800">
                <a:solidFill>
                  <a:schemeClr val="bg1"/>
                </a:solidFill>
              </a:rPr>
              <a:t>Territorio bajo jurisdicción israelí (4 veces superior al designado por la ONU en 1949.)</a:t>
            </a:r>
          </a:p>
          <a:p>
            <a:pPr>
              <a:lnSpc>
                <a:spcPct val="90000"/>
              </a:lnSpc>
            </a:pPr>
            <a:r>
              <a:rPr lang="es-ES" altLang="es-ES" sz="2800"/>
              <a:t> </a:t>
            </a:r>
            <a:r>
              <a:rPr lang="es-ES" altLang="es-ES" sz="2800">
                <a:solidFill>
                  <a:schemeClr val="bg1"/>
                </a:solidFill>
              </a:rPr>
              <a:t>Aumenta</a:t>
            </a:r>
            <a:r>
              <a:rPr lang="es-ES" altLang="es-ES" sz="2800"/>
              <a:t> la actividad </a:t>
            </a:r>
            <a:r>
              <a:rPr lang="es-ES" altLang="es-ES" sz="2800">
                <a:solidFill>
                  <a:schemeClr val="bg1"/>
                </a:solidFill>
              </a:rPr>
              <a:t>terrorista</a:t>
            </a:r>
            <a:r>
              <a:rPr lang="es-ES" altLang="es-ES" sz="2800"/>
              <a:t> palestina.</a:t>
            </a:r>
            <a:endParaRPr lang="es-ES" altLang="es-ES" sz="28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es-ES" altLang="es-ES" sz="2800"/>
              <a:t>Los palestinos, con su terrorismo, empezaban a poner en </a:t>
            </a:r>
            <a:r>
              <a:rPr lang="es-ES" altLang="es-ES" sz="2800">
                <a:solidFill>
                  <a:schemeClr val="bg1"/>
                </a:solidFill>
              </a:rPr>
              <a:t>peligro la paz en Jordania</a:t>
            </a:r>
            <a:r>
              <a:rPr lang="es-ES" altLang="es-ES" sz="2800"/>
              <a:t> y el rey, Hussein, los expulsó (se van al Líbano)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s-ES" sz="2800"/>
          </a:p>
          <a:p>
            <a:pPr>
              <a:lnSpc>
                <a:spcPct val="90000"/>
              </a:lnSpc>
            </a:pPr>
            <a:endParaRPr lang="es-ES" altLang="es-E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http://es.geocities.com/quierosabertodo/israel/image/Mapa_onu_territ_ocupad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913" y="0"/>
            <a:ext cx="4403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Cuarta Guerra o Yom Kipur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 sz="4000">
                <a:solidFill>
                  <a:schemeClr val="bg1"/>
                </a:solidFill>
                <a:cs typeface="Times New Roman" panose="02020603050405020304" pitchFamily="18" charset="0"/>
              </a:rPr>
              <a:t>En</a:t>
            </a:r>
            <a:r>
              <a:rPr lang="es-ES" altLang="es-ES" sz="4000" b="1">
                <a:cs typeface="Times New Roman" panose="02020603050405020304" pitchFamily="18" charset="0"/>
              </a:rPr>
              <a:t> 1973, </a:t>
            </a:r>
            <a:r>
              <a:rPr lang="es-ES" altLang="es-ES" sz="4000">
                <a:cs typeface="Times New Roman" panose="02020603050405020304" pitchFamily="18" charset="0"/>
              </a:rPr>
              <a:t>Egipto y Siria </a:t>
            </a:r>
            <a:r>
              <a:rPr lang="es-ES" altLang="es-ES" sz="4000">
                <a:solidFill>
                  <a:schemeClr val="bg1"/>
                </a:solidFill>
                <a:cs typeface="Times New Roman" panose="02020603050405020304" pitchFamily="18" charset="0"/>
              </a:rPr>
              <a:t>lanzan un </a:t>
            </a:r>
            <a:r>
              <a:rPr lang="es-ES" altLang="es-ES" sz="4000">
                <a:cs typeface="Times New Roman" panose="02020603050405020304" pitchFamily="18" charset="0"/>
              </a:rPr>
              <a:t>ataque sorpresa para recuperar el Sinaí y los Altos del Golán</a:t>
            </a:r>
            <a:r>
              <a:rPr lang="es-ES" altLang="es-ES" sz="4000">
                <a:solidFill>
                  <a:schemeClr val="bg1"/>
                </a:solidFill>
                <a:cs typeface="Times New Roman" panose="02020603050405020304" pitchFamily="18" charset="0"/>
              </a:rPr>
              <a:t>, respectivamente, mientras en Israel se celebra una de las principales fiestas del calendario judío.</a:t>
            </a:r>
            <a:r>
              <a:rPr lang="es-ES" altLang="es-ES" sz="400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Guerra del Líbano (1982- 1983)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/>
              <a:t>Tras la guerra del Yom Kipur, </a:t>
            </a:r>
            <a:r>
              <a:rPr lang="es-ES" altLang="es-ES">
                <a:solidFill>
                  <a:schemeClr val="bg1"/>
                </a:solidFill>
              </a:rPr>
              <a:t>Israel </a:t>
            </a:r>
            <a:r>
              <a:rPr lang="es-ES" altLang="es-ES"/>
              <a:t>fijó sus intereses en </a:t>
            </a:r>
            <a:r>
              <a:rPr lang="es-ES" altLang="es-ES">
                <a:solidFill>
                  <a:schemeClr val="bg1"/>
                </a:solidFill>
              </a:rPr>
              <a:t>expulsar a los palestinos del Líbano</a:t>
            </a:r>
            <a:r>
              <a:rPr lang="es-ES" altLang="es-ES"/>
              <a:t>. </a:t>
            </a:r>
          </a:p>
          <a:p>
            <a:r>
              <a:rPr lang="es-ES" altLang="es-ES"/>
              <a:t>Éstos, numerosos y bien armados, empezaban a dominar el Líbano pasando, en ocasiones, por encima de las autoridades libanesas (lo mismo sucedió en Jordania)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Consecuencias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s-ES" altLang="es-ES" sz="3600">
                <a:solidFill>
                  <a:schemeClr val="bg1"/>
                </a:solidFill>
              </a:rPr>
              <a:t>Líbano</a:t>
            </a:r>
            <a:r>
              <a:rPr lang="es-ES" altLang="es-ES" sz="3600"/>
              <a:t> quedó </a:t>
            </a:r>
            <a:r>
              <a:rPr lang="es-ES" altLang="es-ES" sz="3600">
                <a:solidFill>
                  <a:schemeClr val="bg1"/>
                </a:solidFill>
              </a:rPr>
              <a:t>desintegrado</a:t>
            </a:r>
            <a:r>
              <a:rPr lang="es-ES" altLang="es-ES" sz="3600"/>
              <a:t>. </a:t>
            </a:r>
          </a:p>
          <a:p>
            <a:r>
              <a:rPr lang="es-ES" altLang="es-ES" sz="3600">
                <a:solidFill>
                  <a:schemeClr val="bg1"/>
                </a:solidFill>
              </a:rPr>
              <a:t>OLP</a:t>
            </a:r>
            <a:r>
              <a:rPr lang="es-ES" altLang="es-ES" sz="3600"/>
              <a:t> quedó </a:t>
            </a:r>
            <a:r>
              <a:rPr lang="es-ES" altLang="es-ES" sz="3600">
                <a:solidFill>
                  <a:schemeClr val="bg1"/>
                </a:solidFill>
              </a:rPr>
              <a:t>dividida</a:t>
            </a:r>
            <a:r>
              <a:rPr lang="es-ES" altLang="es-ES" sz="3600"/>
              <a:t>.</a:t>
            </a:r>
          </a:p>
          <a:p>
            <a:r>
              <a:rPr lang="es-ES" altLang="es-ES" sz="3600">
                <a:solidFill>
                  <a:schemeClr val="bg1"/>
                </a:solidFill>
              </a:rPr>
              <a:t>1983 acuerdo entre Israel y el Líbano</a:t>
            </a:r>
            <a:r>
              <a:rPr lang="es-ES" altLang="es-ES" sz="3600"/>
              <a:t> (Israel se retira del país y el Líbano se compromete a no albergar grupos armados palestinos).</a:t>
            </a:r>
            <a:endParaRPr lang="es-ES" altLang="es-ES" sz="36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Primera Intifada </a:t>
            </a:r>
            <a:r>
              <a:rPr lang="es-ES" altLang="es-ES">
                <a:solidFill>
                  <a:schemeClr val="bg1"/>
                </a:solidFill>
                <a:latin typeface="Verdana" panose="020B0604030504040204" pitchFamily="34" charset="0"/>
              </a:rPr>
              <a:t>1987-1993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ES">
                <a:solidFill>
                  <a:srgbClr val="061A5C"/>
                </a:solidFill>
                <a:latin typeface="Verdana" panose="020B0604030504040204" pitchFamily="34" charset="0"/>
              </a:rPr>
              <a:t>   </a:t>
            </a:r>
            <a:r>
              <a:rPr lang="es-ES" altLang="es-ES" sz="4000">
                <a:solidFill>
                  <a:schemeClr val="bg1"/>
                </a:solidFill>
              </a:rPr>
              <a:t>Fue una explosión espontánea de la resistencia popular a la ocupación israelí, una resistencia que había empezado unos cincuenta años antes.</a:t>
            </a:r>
            <a:r>
              <a:rPr lang="es-ES" altLang="es-ES" sz="4000">
                <a:solidFill>
                  <a:srgbClr val="061A5C"/>
                </a:solidFill>
              </a:rPr>
              <a:t> </a:t>
            </a:r>
            <a:endParaRPr lang="es-ES" altLang="es-ES" sz="4000"/>
          </a:p>
          <a:p>
            <a:pPr>
              <a:buFontTx/>
              <a:buNone/>
            </a:pPr>
            <a:endParaRPr lang="es-ES" altLang="es-ES" sz="4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Segunda Intifada</a:t>
            </a:r>
            <a:r>
              <a:rPr lang="es-ES" altLang="es-E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Comenzó a finales de septiembre de 2000 surgió en los Territorios Ocupados (TTOO) como un hecho popular espontáneo (en movilizaciones masivas en las grandes ciudades palestinas) bajo dos consignas convergentes: </a:t>
            </a:r>
            <a:r>
              <a:rPr lang="es-ES" altLang="es-ES"/>
              <a:t>contra la ocupación israelí y contra los Acuerdos de Oslo</a:t>
            </a:r>
            <a:r>
              <a:rPr lang="es-ES" altLang="es-ES">
                <a:solidFill>
                  <a:schemeClr val="bg1"/>
                </a:solidFill>
              </a:rPr>
              <a:t>. </a:t>
            </a:r>
          </a:p>
          <a:p>
            <a:pPr>
              <a:buFontTx/>
              <a:buNone/>
            </a:pPr>
            <a:endParaRPr lang="es-ES" altLang="es-E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>
            <p:ph/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68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Intentos de Paz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800" b="1"/>
              <a:t>1978. Acuerdos de Camp David</a:t>
            </a:r>
          </a:p>
          <a:p>
            <a:pPr>
              <a:lnSpc>
                <a:spcPct val="90000"/>
              </a:lnSpc>
            </a:pPr>
            <a:r>
              <a:rPr lang="es-ES" altLang="es-ES" sz="2800" b="1"/>
              <a:t>1991. Conferencia de Paz para Oriente Próximo </a:t>
            </a:r>
            <a:r>
              <a:rPr lang="es-ES" altLang="es-ES" sz="2800"/>
              <a:t>(Madrid)</a:t>
            </a:r>
          </a:p>
          <a:p>
            <a:pPr>
              <a:lnSpc>
                <a:spcPct val="90000"/>
              </a:lnSpc>
            </a:pPr>
            <a:r>
              <a:rPr lang="es-ES" altLang="es-ES" sz="2800" b="1"/>
              <a:t>1993. Acuerdos de Oslo </a:t>
            </a:r>
            <a:endParaRPr lang="es-ES" altLang="es-ES" sz="2800"/>
          </a:p>
          <a:p>
            <a:pPr>
              <a:lnSpc>
                <a:spcPct val="90000"/>
              </a:lnSpc>
            </a:pPr>
            <a:r>
              <a:rPr lang="es-ES" altLang="es-ES" sz="2800" b="1"/>
              <a:t>1994. Acuerdo para la autonomía de Gaza y Jericó </a:t>
            </a:r>
          </a:p>
          <a:p>
            <a:pPr>
              <a:lnSpc>
                <a:spcPct val="90000"/>
              </a:lnSpc>
            </a:pPr>
            <a:r>
              <a:rPr lang="es-ES" altLang="es-ES" sz="2800" b="1"/>
              <a:t>1994. Tratado de Paz entre Israel y Jordania</a:t>
            </a:r>
          </a:p>
          <a:p>
            <a:pPr>
              <a:lnSpc>
                <a:spcPct val="90000"/>
              </a:lnSpc>
            </a:pPr>
            <a:r>
              <a:rPr lang="es-ES" altLang="es-ES" sz="2800" b="1"/>
              <a:t>1995. Acuerdo de Oslo II </a:t>
            </a:r>
            <a:endParaRPr lang="es-ES" altLang="es-ES" sz="2800"/>
          </a:p>
          <a:p>
            <a:pPr>
              <a:lnSpc>
                <a:spcPct val="90000"/>
              </a:lnSpc>
            </a:pPr>
            <a:r>
              <a:rPr lang="es-ES" altLang="es-ES" sz="2800" b="1"/>
              <a:t>1998. Cumbre de Paz en Wye</a:t>
            </a:r>
            <a:r>
              <a:rPr lang="es-ES" altLang="es-ES" sz="2800" b="1">
                <a:latin typeface="Verdana" panose="020B0604030504040204" pitchFamily="34" charset="0"/>
              </a:rPr>
              <a:t> </a:t>
            </a:r>
            <a:endParaRPr lang="es-ES" altLang="es-ES" sz="2800"/>
          </a:p>
          <a:p>
            <a:pPr>
              <a:lnSpc>
                <a:spcPct val="90000"/>
              </a:lnSpc>
            </a:pPr>
            <a:r>
              <a:rPr lang="es-ES" altLang="es-ES" sz="2800" b="1"/>
              <a:t>1999. Versión corregida de la versión Wye </a:t>
            </a:r>
            <a:r>
              <a:rPr lang="es-ES" altLang="es-ES" sz="2800"/>
              <a:t/>
            </a:r>
            <a:br>
              <a:rPr lang="es-ES" altLang="es-ES" sz="2800"/>
            </a:br>
            <a:r>
              <a:rPr lang="es-ES" altLang="es-ES" sz="2800" b="1"/>
              <a:t>2000.</a:t>
            </a:r>
            <a:r>
              <a:rPr lang="es-ES" altLang="es-ES" sz="2800"/>
              <a:t> Mayo. </a:t>
            </a:r>
            <a:r>
              <a:rPr lang="es-ES" altLang="es-ES" sz="2800" b="1"/>
              <a:t>Retirada israelí del sur del Líbano</a:t>
            </a:r>
            <a:r>
              <a:rPr lang="es-ES" altLang="es-ES" sz="2800"/>
              <a:t>, tras 18 años de ocupación.</a:t>
            </a:r>
            <a:r>
              <a:rPr lang="es-ES" altLang="es-ES" sz="2800">
                <a:latin typeface="Verdana" panose="020B0604030504040204" pitchFamily="34" charset="0"/>
              </a:rPr>
              <a:t> </a:t>
            </a:r>
            <a:br>
              <a:rPr lang="es-ES" altLang="es-ES" sz="2800">
                <a:latin typeface="Verdana" panose="020B0604030504040204" pitchFamily="34" charset="0"/>
              </a:rPr>
            </a:br>
            <a:endParaRPr lang="es-ES" altLang="es-ES" sz="2800"/>
          </a:p>
          <a:p>
            <a:pPr>
              <a:lnSpc>
                <a:spcPct val="90000"/>
              </a:lnSpc>
            </a:pPr>
            <a:endParaRPr lang="es-ES" altLang="es-ES" sz="2800"/>
          </a:p>
          <a:p>
            <a:pPr>
              <a:lnSpc>
                <a:spcPct val="90000"/>
              </a:lnSpc>
            </a:pPr>
            <a:endParaRPr lang="es-ES" altLang="es-ES" sz="2800"/>
          </a:p>
          <a:p>
            <a:pPr>
              <a:lnSpc>
                <a:spcPct val="90000"/>
              </a:lnSpc>
            </a:pPr>
            <a:endParaRPr lang="es-ES" altLang="es-ES" sz="2800"/>
          </a:p>
          <a:p>
            <a:pPr>
              <a:lnSpc>
                <a:spcPct val="90000"/>
              </a:lnSpc>
            </a:pPr>
            <a:endParaRPr lang="es-ES" altLang="es-ES" sz="2800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s-ES" altLang="es-ES" sz="28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Involucrados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b="1">
                <a:cs typeface="Times New Roman" panose="02020603050405020304" pitchFamily="18" charset="0"/>
              </a:rPr>
              <a:t>Los judíos </a:t>
            </a:r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(hebreos, israelitas, semitas, sionistas), dicen tener derecho a vivir en Palestina desde el año 1.600 a.C., cuando llegó Abraham desde Mesopotamia.</a:t>
            </a:r>
            <a:r>
              <a:rPr lang="es-ES" altLang="es-ES"/>
              <a:t> </a:t>
            </a:r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altLang="es-ES" b="1">
                <a:cs typeface="Times New Roman" panose="02020603050405020304" pitchFamily="18" charset="0"/>
              </a:rPr>
              <a:t>Los árabes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altLang="es-ES" b="1">
                <a:cs typeface="Times New Roman" panose="02020603050405020304" pitchFamily="18" charset="0"/>
              </a:rPr>
              <a:t> </a:t>
            </a:r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(musulmanes, islámicos,palestinosnunca mahometanos) ocupan de hecho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 Palestina desde el s. VIII d.C.</a:t>
            </a:r>
          </a:p>
          <a:p>
            <a:pPr>
              <a:lnSpc>
                <a:spcPct val="90000"/>
              </a:lnSpc>
            </a:pPr>
            <a:endParaRPr lang="es-ES" altLang="es-E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altLang="es-ES"/>
              <a:t>...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 sz="2800" b="1"/>
              <a:t>2000.</a:t>
            </a:r>
            <a:r>
              <a:rPr lang="es-ES" altLang="es-ES" sz="2800"/>
              <a:t> </a:t>
            </a:r>
            <a:r>
              <a:rPr lang="es-ES" altLang="es-ES" sz="2800">
                <a:solidFill>
                  <a:schemeClr val="bg1"/>
                </a:solidFill>
              </a:rPr>
              <a:t>Julio </a:t>
            </a:r>
            <a:r>
              <a:rPr lang="es-ES" altLang="es-ES" sz="2800" b="1">
                <a:solidFill>
                  <a:schemeClr val="bg1"/>
                </a:solidFill>
              </a:rPr>
              <a:t>Cumbre de Camp David </a:t>
            </a:r>
            <a:r>
              <a:rPr lang="es-ES" altLang="es-ES" sz="2800">
                <a:solidFill>
                  <a:schemeClr val="bg1"/>
                </a:solidFill>
              </a:rPr>
              <a:t/>
            </a:r>
            <a:br>
              <a:rPr lang="es-ES" altLang="es-ES" sz="2800">
                <a:solidFill>
                  <a:schemeClr val="bg1"/>
                </a:solidFill>
              </a:rPr>
            </a:br>
            <a:r>
              <a:rPr lang="es-ES" altLang="es-ES" sz="2800">
                <a:solidFill>
                  <a:schemeClr val="bg1"/>
                </a:solidFill>
              </a:rPr>
              <a:t>Una de las cumbres más importantes, bajo la mediación de EEUU, acaba en fracaso principalmente por las discrepancias en torno a la soberanía de Jerusalén.</a:t>
            </a:r>
            <a:br>
              <a:rPr lang="es-ES" altLang="es-ES" sz="2800">
                <a:solidFill>
                  <a:schemeClr val="bg1"/>
                </a:solidFill>
              </a:rPr>
            </a:br>
            <a:r>
              <a:rPr lang="es-ES" altLang="es-ES" sz="2800"/>
              <a:t/>
            </a:r>
            <a:br>
              <a:rPr lang="es-ES" altLang="es-ES" sz="2800"/>
            </a:br>
            <a:r>
              <a:rPr lang="es-ES" altLang="es-ES" sz="2800" b="1"/>
              <a:t>2000.</a:t>
            </a:r>
            <a:r>
              <a:rPr lang="es-ES" altLang="es-ES" sz="2800"/>
              <a:t> </a:t>
            </a:r>
            <a:r>
              <a:rPr lang="es-ES" altLang="es-ES" sz="2800">
                <a:solidFill>
                  <a:schemeClr val="bg1"/>
                </a:solidFill>
              </a:rPr>
              <a:t>Septiembre. Estalla la </a:t>
            </a:r>
            <a:r>
              <a:rPr lang="es-ES" altLang="es-ES" sz="2800" b="1">
                <a:solidFill>
                  <a:schemeClr val="bg1"/>
                </a:solidFill>
              </a:rPr>
              <a:t>segunda Intifada </a:t>
            </a:r>
            <a:r>
              <a:rPr lang="es-ES" altLang="es-ES" sz="2800">
                <a:solidFill>
                  <a:schemeClr val="bg1"/>
                </a:solidFill>
              </a:rPr>
              <a:t>tras la visita del judío derechista Ariel Sharon a la Explanada de las Mezquitas</a:t>
            </a:r>
          </a:p>
          <a:p>
            <a:endParaRPr lang="es-ES" alt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Camp David (1978)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914400"/>
            <a:ext cx="3810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2400">
                <a:solidFill>
                  <a:schemeClr val="bg1"/>
                </a:solidFill>
              </a:rPr>
              <a:t>Israel y Egipto firman los Acuerdos de Camp David -EEUU como mediador- que no resuelven la cuestión palestina pero que acaban con 30 años de hostilidades entre Egipto e Israel.</a:t>
            </a:r>
            <a:br>
              <a:rPr lang="es-ES" altLang="es-ES" sz="2400">
                <a:solidFill>
                  <a:schemeClr val="bg1"/>
                </a:solidFill>
              </a:rPr>
            </a:br>
            <a:r>
              <a:rPr lang="es-ES" altLang="es-ES" sz="2400">
                <a:solidFill>
                  <a:schemeClr val="bg1"/>
                </a:solidFill>
              </a:rPr>
              <a:t>Israel se retira del Sinaí (en 1981) y EEUU reafirma su influencia en la región.</a:t>
            </a:r>
            <a:r>
              <a:rPr lang="es-ES" altLang="es-ES" sz="200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s-ES" altLang="es-ES" sz="2000">
              <a:solidFill>
                <a:schemeClr val="bg1"/>
              </a:solidFill>
            </a:endParaRPr>
          </a:p>
        </p:txBody>
      </p:sp>
      <p:pic>
        <p:nvPicPr>
          <p:cNvPr id="35848" name="Picture 8" descr="http://es.geocities.com/quierosabertodo/israel/image/paz.jpg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559050"/>
            <a:ext cx="3810000" cy="2959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solidFill>
                  <a:schemeClr val="bg1"/>
                </a:solidFill>
                <a:latin typeface="Verdana" panose="020B0604030504040204" pitchFamily="34" charset="0"/>
              </a:rPr>
              <a:t>1993. Acuerdos de Oslo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ES">
                <a:latin typeface="Verdana" panose="020B0604030504040204" pitchFamily="34" charset="0"/>
              </a:rPr>
              <a:t>   </a:t>
            </a:r>
            <a:r>
              <a:rPr lang="es-ES" altLang="es-ES" sz="4000">
                <a:solidFill>
                  <a:schemeClr val="bg1"/>
                </a:solidFill>
              </a:rPr>
              <a:t>Arafat reconoce la existencia del Estado de Israel y a cambio obtiene la autonomía para Cisjordania y Gaza. Israel acepta a la OLP como representante único de Palestina.</a:t>
            </a:r>
            <a:br>
              <a:rPr lang="es-ES" altLang="es-ES" sz="4000">
                <a:solidFill>
                  <a:schemeClr val="bg1"/>
                </a:solidFill>
              </a:rPr>
            </a:br>
            <a:endParaRPr lang="es-ES" altLang="es-ES" sz="400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s-ES" altLang="es-ES" sz="40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s-ES" altLang="es-ES"/>
              <a:t/>
            </a:r>
            <a:br>
              <a:rPr lang="es-ES" altLang="es-ES"/>
            </a:br>
            <a:r>
              <a:rPr lang="es-ES" altLang="es-ES"/>
              <a:t> </a:t>
            </a:r>
            <a:r>
              <a:rPr lang="es-ES" altLang="es-ES" b="1">
                <a:solidFill>
                  <a:schemeClr val="bg1"/>
                </a:solidFill>
              </a:rPr>
              <a:t>1995. Acuerdo de Oslo II</a:t>
            </a:r>
            <a:r>
              <a:rPr lang="es-ES" altLang="es-ES" b="1">
                <a:solidFill>
                  <a:srgbClr val="4682B4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sz="2800">
                <a:latin typeface="Verdana" panose="020B0604030504040204" pitchFamily="34" charset="0"/>
              </a:rPr>
              <a:t>	</a:t>
            </a:r>
            <a:r>
              <a:rPr lang="es-ES" altLang="es-ES"/>
              <a:t>Palestina divide las zonas bajo autoridad palestina en tres:</a:t>
            </a:r>
            <a:r>
              <a:rPr lang="es-ES" altLang="es-ES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" altLang="es-ES">
                <a:solidFill>
                  <a:schemeClr val="bg1"/>
                </a:solidFill>
              </a:rPr>
              <a:t> A, con un control total palestino</a:t>
            </a:r>
          </a:p>
          <a:p>
            <a:pPr>
              <a:lnSpc>
                <a:spcPct val="90000"/>
              </a:lnSpc>
            </a:pPr>
            <a:r>
              <a:rPr lang="es-ES" altLang="es-ES">
                <a:solidFill>
                  <a:schemeClr val="bg1"/>
                </a:solidFill>
              </a:rPr>
              <a:t> B, donde Israel se encarga de la seguridad</a:t>
            </a:r>
          </a:p>
          <a:p>
            <a:pPr>
              <a:lnSpc>
                <a:spcPct val="90000"/>
              </a:lnSpc>
            </a:pPr>
            <a:r>
              <a:rPr lang="es-ES" altLang="es-ES">
                <a:solidFill>
                  <a:schemeClr val="bg1"/>
                </a:solidFill>
              </a:rPr>
              <a:t>C, bajo control total de Israel y con una presencia testimonial palestina. Las zonas A y B suman el 30% del territorio, pero concentran al 90% de la población palestina.</a:t>
            </a:r>
            <a:br>
              <a:rPr lang="es-ES" altLang="es-ES">
                <a:solidFill>
                  <a:schemeClr val="bg1"/>
                </a:solidFill>
              </a:rPr>
            </a:br>
            <a:endParaRPr lang="es-ES" altLang="es-E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s-ES" altLang="es-ES" sz="28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Consecuencia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/>
              <a:t>Israel controla el 70% de Cisjordania</a:t>
            </a:r>
            <a:r>
              <a:rPr lang="es-ES" altLang="es-ES">
                <a:solidFill>
                  <a:schemeClr val="bg1"/>
                </a:solidFill>
              </a:rPr>
              <a:t> (zona C), lo que supone la </a:t>
            </a:r>
            <a:r>
              <a:rPr lang="es-ES" altLang="es-ES"/>
              <a:t>mejor tierra</a:t>
            </a:r>
            <a:r>
              <a:rPr lang="es-ES" altLang="es-ES">
                <a:solidFill>
                  <a:schemeClr val="bg1"/>
                </a:solidFill>
              </a:rPr>
              <a:t>, la franja del río Jordán y el mar Muerto. Como resultado de esta división ventajosa para los israelíes, las </a:t>
            </a:r>
            <a:r>
              <a:rPr lang="es-ES" altLang="es-ES"/>
              <a:t>zonas palestina A y B quedan aisladas y sin continuidad territorial</a:t>
            </a:r>
            <a:r>
              <a:rPr lang="es-ES" altLang="es-ES">
                <a:solidFill>
                  <a:schemeClr val="bg1"/>
                </a:solidFill>
              </a:rPr>
              <a:t>. Además, las tres zonas palestinas están rodeadas de asentamientos israelíes vigilados por el Ejército.</a:t>
            </a:r>
            <a:br>
              <a:rPr lang="es-ES" altLang="es-ES">
                <a:solidFill>
                  <a:schemeClr val="bg1"/>
                </a:solidFill>
              </a:rPr>
            </a:br>
            <a:endParaRPr lang="es-ES" altLang="es-E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1998. Cumbre de Paz en Wye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>
                <a:solidFill>
                  <a:schemeClr val="bg1"/>
                </a:solidFill>
              </a:rPr>
              <a:t>Surge una nueva retirada israelí de Cisjordania a cambio de frenar la lucha armada.</a:t>
            </a:r>
            <a:br>
              <a:rPr lang="es-ES" altLang="es-ES">
                <a:solidFill>
                  <a:schemeClr val="bg1"/>
                </a:solidFill>
              </a:rPr>
            </a:br>
            <a:endParaRPr lang="es-ES" altLang="es-ES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s-ES" altLang="es-ES">
                <a:solidFill>
                  <a:schemeClr val="bg1"/>
                </a:solidFill>
              </a:rPr>
              <a:t>1999. Versión corregida de la versión Wye</a:t>
            </a:r>
            <a:r>
              <a:rPr lang="es-ES" altLang="es-ES" b="1">
                <a:solidFill>
                  <a:schemeClr val="bg1"/>
                </a:solidFill>
              </a:rPr>
              <a:t> </a:t>
            </a:r>
            <a:r>
              <a:rPr lang="es-ES" altLang="es-ES">
                <a:solidFill>
                  <a:schemeClr val="bg1"/>
                </a:solidFill>
              </a:rPr>
              <a:t/>
            </a:r>
            <a:br>
              <a:rPr lang="es-ES" altLang="es-ES">
                <a:solidFill>
                  <a:schemeClr val="bg1"/>
                </a:solidFill>
              </a:rPr>
            </a:br>
            <a:r>
              <a:rPr lang="es-ES" altLang="es-ES">
                <a:solidFill>
                  <a:schemeClr val="bg1"/>
                </a:solidFill>
              </a:rPr>
              <a:t>Israel y Palestina se comprometen desarrollar todos los acuerdos firmados desde 1993 aún pendientes por los continuos retrasos israelíes</a:t>
            </a:r>
          </a:p>
          <a:p>
            <a:pPr>
              <a:lnSpc>
                <a:spcPct val="90000"/>
              </a:lnSpc>
            </a:pPr>
            <a:endParaRPr lang="es-ES" altLang="es-ES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ONU en la actualidad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>
                <a:solidFill>
                  <a:schemeClr val="bg1"/>
                </a:solidFill>
              </a:rPr>
              <a:t>El Secretario General de la Naciones Unidas Kofi Annan expresó su  desaprobación y demandó que Tel Aviv detuviera toda construcción nueva.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07988" y="-1593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51212" name="Group 12"/>
          <p:cNvGrpSpPr>
            <a:grpSpLocks/>
          </p:cNvGrpSpPr>
          <p:nvPr/>
        </p:nvGrpSpPr>
        <p:grpSpPr bwMode="auto">
          <a:xfrm>
            <a:off x="1585913" y="-1593850"/>
            <a:ext cx="6786562" cy="5340350"/>
            <a:chOff x="0" y="3364"/>
            <a:chExt cx="4275" cy="3364"/>
          </a:xfrm>
        </p:grpSpPr>
        <p:sp>
          <p:nvSpPr>
            <p:cNvPr id="51206" name="Rectangle 6"/>
            <p:cNvSpPr>
              <a:spLocks noChangeArrowheads="1"/>
            </p:cNvSpPr>
            <p:nvPr/>
          </p:nvSpPr>
          <p:spPr bwMode="auto">
            <a:xfrm>
              <a:off x="0" y="3364"/>
              <a:ext cx="4275" cy="3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0" y="3364"/>
              <a:ext cx="4275" cy="1603"/>
              <a:chOff x="0" y="4967"/>
              <a:chExt cx="4275" cy="1603"/>
            </a:xfrm>
          </p:grpSpPr>
          <p:sp>
            <p:nvSpPr>
              <p:cNvPr id="51207" name="Rectangle 7"/>
              <p:cNvSpPr>
                <a:spLocks noChangeArrowheads="1"/>
              </p:cNvSpPr>
              <p:nvPr/>
            </p:nvSpPr>
            <p:spPr bwMode="auto">
              <a:xfrm>
                <a:off x="0" y="4967"/>
                <a:ext cx="4275" cy="16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51208" name="Rectangle 8"/>
              <p:cNvSpPr>
                <a:spLocks noChangeArrowheads="1"/>
              </p:cNvSpPr>
              <p:nvPr/>
            </p:nvSpPr>
            <p:spPr bwMode="auto">
              <a:xfrm>
                <a:off x="0" y="4967"/>
                <a:ext cx="4275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s-ES"/>
              </a:p>
            </p:txBody>
          </p:sp>
        </p:grpSp>
      </p:grpSp>
      <p:pic>
        <p:nvPicPr>
          <p:cNvPr id="51213" name="Picture 13" descr="Annan expresa preocupación tras expansión de asentamientos judíos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76475"/>
            <a:ext cx="3810000" cy="3524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" altLang="es-ES" b="1">
                <a:solidFill>
                  <a:schemeClr val="bg1"/>
                </a:solidFill>
              </a:rPr>
              <a:t>Hoja de ruta</a:t>
            </a:r>
            <a:r>
              <a:rPr lang="es-ES" altLang="es-ES" b="1">
                <a:solidFill>
                  <a:srgbClr val="003366"/>
                </a:solidFill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sz="2800" b="1">
                <a:solidFill>
                  <a:srgbClr val="003366"/>
                </a:solidFill>
              </a:rPr>
              <a:t>	</a:t>
            </a:r>
            <a:r>
              <a:rPr lang="es-ES" altLang="es-ES" sz="2800">
                <a:solidFill>
                  <a:schemeClr val="bg1"/>
                </a:solidFill>
              </a:rPr>
              <a:t>"Sólo se alcanzará una solución al conflicto palestino-israelí a través del fin de la violencia y el terrorismo, cuando el pueblo palestino tenga una dirección que actúe con decisión contra el terror y tenga voluntad de construir una democracia activa basada en la tolerancia y la libertad; a través de la disposición de Israel a hacer lo necesario para que se establezca un Estado palestino democrático; y con una clara e inequívoca aceptación por ambas partes de la meta de un arreglo negociado tal y como se ha descrito.” 14 de mayo de 2003</a:t>
            </a:r>
            <a:br>
              <a:rPr lang="es-ES" altLang="es-ES" sz="2800">
                <a:solidFill>
                  <a:schemeClr val="bg1"/>
                </a:solidFill>
              </a:rPr>
            </a:br>
            <a:r>
              <a:rPr lang="es-ES" altLang="es-ES" sz="1400" b="1">
                <a:solidFill>
                  <a:schemeClr val="bg1"/>
                </a:solidFill>
              </a:rPr>
              <a:t>Publicado por el Departamento de Estado de EEUU el 30 de abril de 2003.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altLang="es-ES" sz="14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s-ES" altLang="es-E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¿ Qué significa?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altLang="es-ES" sz="2800">
                <a:solidFill>
                  <a:schemeClr val="bg1"/>
                </a:solidFill>
              </a:rPr>
              <a:t>Árabe</a:t>
            </a:r>
          </a:p>
          <a:p>
            <a:r>
              <a:rPr lang="es-ES" altLang="es-ES" sz="2800"/>
              <a:t>Musulmán</a:t>
            </a:r>
          </a:p>
          <a:p>
            <a:r>
              <a:rPr lang="es-ES" altLang="es-ES" sz="2800">
                <a:solidFill>
                  <a:schemeClr val="bg1"/>
                </a:solidFill>
              </a:rPr>
              <a:t>Hebreo</a:t>
            </a:r>
          </a:p>
          <a:p>
            <a:r>
              <a:rPr lang="es-ES" altLang="es-ES" sz="2800"/>
              <a:t>Judío</a:t>
            </a:r>
          </a:p>
          <a:p>
            <a:r>
              <a:rPr lang="es-ES" altLang="es-ES" sz="2800">
                <a:solidFill>
                  <a:schemeClr val="bg1"/>
                </a:solidFill>
              </a:rPr>
              <a:t>Tel Aviv</a:t>
            </a:r>
          </a:p>
          <a:p>
            <a:r>
              <a:rPr lang="es-ES" altLang="es-ES" sz="2800"/>
              <a:t>Jericó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altLang="es-ES" sz="2800">
                <a:solidFill>
                  <a:schemeClr val="bg1"/>
                </a:solidFill>
              </a:rPr>
              <a:t>Referencia a la etnia</a:t>
            </a:r>
            <a:r>
              <a:rPr lang="es-ES" altLang="es-ES" sz="2800"/>
              <a:t>.</a:t>
            </a:r>
          </a:p>
          <a:p>
            <a:r>
              <a:rPr lang="es-ES" altLang="es-ES" sz="2800"/>
              <a:t>Religión (no coincide)</a:t>
            </a:r>
          </a:p>
          <a:p>
            <a:r>
              <a:rPr lang="es-ES" altLang="es-ES" sz="2800">
                <a:solidFill>
                  <a:schemeClr val="bg1"/>
                </a:solidFill>
              </a:rPr>
              <a:t>Referencia a la etnia</a:t>
            </a:r>
            <a:r>
              <a:rPr lang="es-ES" altLang="es-ES" sz="2800"/>
              <a:t>.</a:t>
            </a:r>
          </a:p>
          <a:p>
            <a:r>
              <a:rPr lang="es-ES" altLang="es-ES" sz="2800"/>
              <a:t>Religión (coincide)</a:t>
            </a:r>
          </a:p>
          <a:p>
            <a:r>
              <a:rPr lang="es-ES" altLang="es-ES" sz="2800">
                <a:solidFill>
                  <a:schemeClr val="bg1"/>
                </a:solidFill>
              </a:rPr>
              <a:t>Capital Israel</a:t>
            </a:r>
          </a:p>
          <a:p>
            <a:r>
              <a:rPr lang="es-ES" altLang="es-ES" sz="2800"/>
              <a:t>Capital de los palestinos.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s-ES" altLang="es-ES" b="1">
                <a:solidFill>
                  <a:schemeClr val="bg1"/>
                </a:solidFill>
                <a:latin typeface="verdana&quot;"/>
                <a:cs typeface="Times New Roman" panose="02020603050405020304" pitchFamily="18" charset="0"/>
              </a:rPr>
              <a:t>Distribución por países de los refugiados palestinos</a:t>
            </a:r>
            <a:r>
              <a:rPr lang="es-ES" altLang="es-ES"/>
              <a:t>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altLang="es-ES" sz="2400">
                <a:latin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s-ES" altLang="es-ES" sz="2400">
                <a:solidFill>
                  <a:schemeClr val="bg1"/>
                </a:solidFill>
                <a:cs typeface="Times New Roman" panose="02020603050405020304" pitchFamily="18" charset="0"/>
              </a:rPr>
              <a:t>Población palestina:supera los seis millones y medio de personas.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ES" sz="2400">
                <a:solidFill>
                  <a:schemeClr val="bg1"/>
                </a:solidFill>
                <a:cs typeface="Times New Roman" panose="02020603050405020304" pitchFamily="18" charset="0"/>
              </a:rPr>
              <a:t>	La mitad de los palestinos son refugiados o desplazados.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ES" sz="2400">
                <a:solidFill>
                  <a:schemeClr val="bg1"/>
                </a:solidFill>
                <a:cs typeface="Times New Roman" panose="02020603050405020304" pitchFamily="18" charset="0"/>
              </a:rPr>
              <a:t>	La ONU los denomina:</a:t>
            </a:r>
            <a:r>
              <a:rPr lang="es-ES" altLang="es-ES" sz="2400">
                <a:cs typeface="Times New Roman" panose="02020603050405020304" pitchFamily="18" charset="0"/>
              </a:rPr>
              <a:t> </a:t>
            </a:r>
            <a:r>
              <a:rPr lang="es-ES" altLang="es-ES" sz="2400" b="1">
                <a:cs typeface="Times New Roman" panose="02020603050405020304" pitchFamily="18" charset="0"/>
              </a:rPr>
              <a:t>'refugiados'</a:t>
            </a:r>
            <a:r>
              <a:rPr lang="es-ES" altLang="es-ES" sz="2400">
                <a:cs typeface="Times New Roman" panose="02020603050405020304" pitchFamily="18" charset="0"/>
              </a:rPr>
              <a:t> </a:t>
            </a:r>
            <a:r>
              <a:rPr lang="es-ES" altLang="es-ES" sz="2400">
                <a:solidFill>
                  <a:schemeClr val="bg1"/>
                </a:solidFill>
                <a:cs typeface="Times New Roman" panose="02020603050405020304" pitchFamily="18" charset="0"/>
              </a:rPr>
              <a:t>palestinos que abandonaron sus hogares en 1948 y descendientes.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es-ES" sz="2400">
                <a:solidFill>
                  <a:schemeClr val="bg1"/>
                </a:solidFill>
                <a:cs typeface="Times New Roman" panose="02020603050405020304" pitchFamily="18" charset="0"/>
              </a:rPr>
              <a:t>	</a:t>
            </a:r>
            <a:r>
              <a:rPr lang="es-ES" altLang="es-ES" sz="2400" b="1">
                <a:cs typeface="Times New Roman" panose="02020603050405020304" pitchFamily="18" charset="0"/>
              </a:rPr>
              <a:t>'desplazados'</a:t>
            </a:r>
            <a:r>
              <a:rPr lang="es-ES" altLang="es-ES" sz="2400">
                <a:cs typeface="Times New Roman" panose="02020603050405020304" pitchFamily="18" charset="0"/>
              </a:rPr>
              <a:t> </a:t>
            </a:r>
            <a:r>
              <a:rPr lang="es-ES" altLang="es-ES" sz="2400">
                <a:solidFill>
                  <a:schemeClr val="bg1"/>
                </a:solidFill>
                <a:cs typeface="Times New Roman" panose="02020603050405020304" pitchFamily="18" charset="0"/>
              </a:rPr>
              <a:t>a los que huyeron durante la guerra de 1967 y descendientes</a:t>
            </a:r>
            <a:r>
              <a:rPr lang="es-ES" altLang="es-ES" sz="2400">
                <a:cs typeface="Times New Roman" panose="02020603050405020304" pitchFamily="18" charset="0"/>
              </a:rPr>
              <a:t>.</a:t>
            </a:r>
            <a:br>
              <a:rPr lang="es-ES" altLang="es-ES" sz="2400">
                <a:cs typeface="Times New Roman" panose="02020603050405020304" pitchFamily="18" charset="0"/>
              </a:rPr>
            </a:br>
            <a:r>
              <a:rPr lang="es-ES" altLang="es-ES" sz="2400">
                <a:latin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s-ES" altLang="es-ES" sz="2400">
                <a:latin typeface="Verdana" panose="020B0604030504040204" pitchFamily="34" charset="0"/>
                <a:cs typeface="Times New Roman" panose="02020603050405020304" pitchFamily="18" charset="0"/>
              </a:rPr>
            </a:br>
            <a:endParaRPr lang="es-ES" altLang="es-ES" sz="24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3048000" y="2347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pic>
        <p:nvPicPr>
          <p:cNvPr id="50183" name="Picture 7" descr="http://es.geocities.com/quierosabertodo/israel/image/refupal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86050"/>
            <a:ext cx="3810000" cy="2703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Antecedentes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Comienza en la 2ª Guerra Mundial (1939-1945).</a:t>
            </a:r>
          </a:p>
          <a:p>
            <a: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  <a:t>Los judíos nunca habían tenido un estado propio, sólo comunidades repartidas por todo el mundo y decidieron crear un país que albergara a todos los judíos del mundo y escogieron Palestina. </a:t>
            </a:r>
            <a:br>
              <a:rPr lang="es-ES" altLang="es-ES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es-ES" altLang="es-ES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r>
              <a:rPr lang="es-ES" altLang="es-ES"/>
              <a:t> </a:t>
            </a:r>
          </a:p>
        </p:txBody>
      </p: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4572000" y="914400"/>
            <a:ext cx="5483225" cy="5137150"/>
            <a:chOff x="0" y="0"/>
            <a:chExt cx="3454" cy="3236"/>
          </a:xfrm>
        </p:grpSpPr>
        <p:sp>
          <p:nvSpPr>
            <p:cNvPr id="532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454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325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454" cy="3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s-ES" altLang="es-ES" b="1">
                  <a:solidFill>
                    <a:schemeClr val="bg1"/>
                  </a:solidFill>
                </a:rPr>
                <a:t>Distribución de la población</a:t>
              </a:r>
            </a:p>
            <a:p>
              <a:r>
                <a:rPr lang="es-ES" altLang="es-ES" b="1">
                  <a:solidFill>
                    <a:schemeClr val="bg1"/>
                  </a:solidFill>
                </a:rPr>
                <a:t> por subdistritos judíos y </a:t>
              </a:r>
            </a:p>
            <a:p>
              <a:r>
                <a:rPr lang="es-ES" altLang="es-ES" b="1">
                  <a:solidFill>
                    <a:schemeClr val="bg1"/>
                  </a:solidFill>
                </a:rPr>
                <a:t>palestinos, 1946 (en porcentajes).</a:t>
              </a:r>
              <a:r>
                <a:rPr lang="es-ES" altLang="es-ES">
                  <a:solidFill>
                    <a:schemeClr val="bg1"/>
                  </a:solidFill>
                </a:rPr>
                <a:t/>
              </a:r>
              <a:br>
                <a:rPr lang="es-ES" altLang="es-ES">
                  <a:solidFill>
                    <a:schemeClr val="bg1"/>
                  </a:solidFill>
                </a:rPr>
              </a:br>
              <a:r>
                <a:rPr lang="es-ES" altLang="es-ES">
                  <a:solidFill>
                    <a:srgbClr val="500000"/>
                  </a:solidFill>
                  <a:latin typeface="Verdana" panose="020B0604030504040204" pitchFamily="34" charset="0"/>
                </a:rPr>
                <a:t> </a:t>
              </a:r>
              <a:br>
                <a:rPr lang="es-ES" altLang="es-ES">
                  <a:solidFill>
                    <a:srgbClr val="500000"/>
                  </a:solidFill>
                  <a:latin typeface="Verdana" panose="020B0604030504040204" pitchFamily="34" charset="0"/>
                </a:rPr>
              </a:br>
              <a:r>
                <a:rPr lang="es-ES" altLang="es-ES">
                  <a:solidFill>
                    <a:srgbClr val="500000"/>
                  </a:solidFill>
                  <a:latin typeface="Verdana" panose="020B0604030504040204" pitchFamily="34" charset="0"/>
                </a:rPr>
                <a:t> </a:t>
              </a:r>
              <a:r>
                <a:rPr lang="es-ES" altLang="es-ES"/>
                <a:t>       </a:t>
              </a:r>
              <a:r>
                <a:rPr lang="es-ES" altLang="es-ES">
                  <a:solidFill>
                    <a:srgbClr val="500000"/>
                  </a:solidFill>
                  <a:latin typeface="Verdana" panose="020B0604030504040204" pitchFamily="34" charset="0"/>
                </a:rPr>
                <a:t> </a:t>
              </a:r>
              <a:br>
                <a:rPr lang="es-ES" altLang="es-ES">
                  <a:solidFill>
                    <a:srgbClr val="500000"/>
                  </a:solidFill>
                  <a:latin typeface="Verdana" panose="020B0604030504040204" pitchFamily="34" charset="0"/>
                </a:rPr>
              </a:br>
              <a:r>
                <a:rPr lang="es-ES" altLang="es-ES">
                  <a:solidFill>
                    <a:srgbClr val="500000"/>
                  </a:solidFill>
                  <a:latin typeface="Verdana" panose="020B0604030504040204" pitchFamily="34" charset="0"/>
                </a:rPr>
                <a:t> </a:t>
              </a:r>
              <a:r>
                <a:rPr lang="es-ES" altLang="es-ES"/>
                <a:t>                  </a:t>
              </a:r>
            </a:p>
          </p:txBody>
        </p:sp>
      </p:grpSp>
      <p:pic>
        <p:nvPicPr>
          <p:cNvPr id="53253" name="Picture 5" descr="http://www.palestinos.com/historia/mapa47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40005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1830388" y="2732088"/>
            <a:ext cx="5483225" cy="1387475"/>
            <a:chOff x="0" y="0"/>
            <a:chExt cx="3454" cy="874"/>
          </a:xfrm>
        </p:grpSpPr>
        <p:sp>
          <p:nvSpPr>
            <p:cNvPr id="53255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3454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s-ES"/>
            </a:p>
          </p:txBody>
        </p:sp>
        <p:sp>
          <p:nvSpPr>
            <p:cNvPr id="5325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454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s-ES" altLang="es-ES" sz="600">
                  <a:solidFill>
                    <a:srgbClr val="500000"/>
                  </a:solidFill>
                  <a:latin typeface="Verdana" panose="020B0604030504040204" pitchFamily="34" charset="0"/>
                </a:rPr>
                <a:t>  </a:t>
              </a:r>
              <a:r>
                <a:rPr lang="es-ES" altLang="es-ES" sz="8500">
                  <a:solidFill>
                    <a:srgbClr val="500000"/>
                  </a:solidFill>
                  <a:latin typeface="Verdana" panose="020B0604030504040204" pitchFamily="34" charset="0"/>
                </a:rPr>
                <a:t> </a:t>
              </a:r>
              <a:r>
                <a:rPr lang="es-ES" altLang="es-ES" sz="600">
                  <a:solidFill>
                    <a:srgbClr val="500000"/>
                  </a:solidFill>
                  <a:latin typeface="Verdana" panose="020B0604030504040204" pitchFamily="34" charset="0"/>
                </a:rPr>
                <a:t>                                                                            </a:t>
              </a:r>
              <a:r>
                <a:rPr lang="es-ES" altLang="es-ES" sz="1100"/>
                <a:t> </a:t>
              </a:r>
              <a:endParaRPr lang="es-ES" altLang="es-ES" sz="600">
                <a:solidFill>
                  <a:srgbClr val="500000"/>
                </a:solidFill>
                <a:latin typeface="Verdana" panose="020B0604030504040204" pitchFamily="34" charset="0"/>
              </a:endParaRPr>
            </a:p>
          </p:txBody>
        </p:sp>
      </p:grpSp>
      <p:pic>
        <p:nvPicPr>
          <p:cNvPr id="53257" name="Picture 9" descr="http://www.palestinos.com/historia/recuadr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4191000" cy="26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ISRAEL</a:t>
            </a:r>
          </a:p>
        </p:txBody>
      </p:sp>
      <p:pic>
        <p:nvPicPr>
          <p:cNvPr id="54276" name="Picture 4" descr="http://www.asbandeiras.hpg.ig.com.br/03asia/isra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338" y="2063750"/>
            <a:ext cx="4251325" cy="27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 anchor="ctr"/>
          <a:lstStyle/>
          <a:p>
            <a:r>
              <a:rPr lang="es-ES" altLang="es-ES" sz="4400">
                <a:solidFill>
                  <a:schemeClr val="bg1"/>
                </a:solidFill>
              </a:rPr>
              <a:t>Estabilidad Judía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</p:spPr>
        <p:txBody>
          <a:bodyPr/>
          <a:lstStyle/>
          <a:p>
            <a:r>
              <a:rPr lang="es-ES" altLang="es-ES" sz="3200">
                <a:solidFill>
                  <a:schemeClr val="bg1"/>
                </a:solidFill>
              </a:rPr>
              <a:t>La garantía británica, la banca de Rothschild y el dinero de los judíos norteamericanos, impulsaron una nueva ola de inmigración judía: entre 1919 y 1942 llegaron 350.000 judíos a Palestina.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Autoridad Palestina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800350" y="2290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pic>
        <p:nvPicPr>
          <p:cNvPr id="55299" name="Picture 3" descr="http://www.asbandeiras.hpg.ig.com.br/03asia/autoridadepalestina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2290763"/>
            <a:ext cx="35433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solidFill>
                  <a:schemeClr val="bg1"/>
                </a:solidFill>
              </a:rPr>
              <a:t>Nacionalismo Palestino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altLang="es-ES" sz="4000">
                <a:solidFill>
                  <a:schemeClr val="bg1"/>
                </a:solidFill>
              </a:rPr>
              <a:t>Con ello surgió el nacionalismo palestino, agravado por la fuerte desigualdad entre las 2 comunidades: los enormes recursos judíos frente a la economía de subsistencia palestina.</a:t>
            </a:r>
            <a:br>
              <a:rPr lang="es-ES" altLang="es-ES" sz="4000">
                <a:solidFill>
                  <a:schemeClr val="bg1"/>
                </a:solidFill>
              </a:rPr>
            </a:br>
            <a:endParaRPr lang="es-ES" altLang="es-ES" sz="4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1388</Words>
  <Application>Microsoft Office PowerPoint</Application>
  <PresentationFormat>Presentación en pantalla (4:3)</PresentationFormat>
  <Paragraphs>136</Paragraphs>
  <Slides>50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50</vt:i4>
      </vt:variant>
    </vt:vector>
  </HeadingPairs>
  <TitlesOfParts>
    <vt:vector size="55" baseType="lpstr">
      <vt:lpstr>Times New Roman</vt:lpstr>
      <vt:lpstr>Verdana</vt:lpstr>
      <vt:lpstr>verdana"</vt:lpstr>
      <vt:lpstr>Diseño predeterminado</vt:lpstr>
      <vt:lpstr>Microsoft PowerPoint 97-2003 Slide</vt:lpstr>
      <vt:lpstr>CONFLICTO ÁRABE- ISRAELÍ</vt:lpstr>
      <vt:lpstr>Presentación de PowerPoint</vt:lpstr>
      <vt:lpstr>Presentación de PowerPoint</vt:lpstr>
      <vt:lpstr>Involucrados</vt:lpstr>
      <vt:lpstr>Antecedentes</vt:lpstr>
      <vt:lpstr>ISRAEL</vt:lpstr>
      <vt:lpstr>Estabilidad Judía</vt:lpstr>
      <vt:lpstr>Autoridad Palestina</vt:lpstr>
      <vt:lpstr>Nacionalismo Palestino</vt:lpstr>
      <vt:lpstr>Presentación de PowerPoint</vt:lpstr>
      <vt:lpstr>Mapa del Mandato</vt:lpstr>
      <vt:lpstr>Razón del Estado de Israel</vt:lpstr>
      <vt:lpstr>Se divide el territorio palestino en 2 mitades</vt:lpstr>
      <vt:lpstr>Estado de Israel 1948</vt:lpstr>
      <vt:lpstr>Judíos y Palestinos</vt:lpstr>
      <vt:lpstr>Proclamación del Estado de Israel</vt:lpstr>
      <vt:lpstr>ONU acuerda la división. Votación de 1947.</vt:lpstr>
      <vt:lpstr>Guerras árabe- israelí</vt:lpstr>
      <vt:lpstr>Primera Guerra (1948-49)</vt:lpstr>
      <vt:lpstr>Presentación de PowerPoint</vt:lpstr>
      <vt:lpstr>Gaza y Cisjordania</vt:lpstr>
      <vt:lpstr>Presentación de PowerPoint</vt:lpstr>
      <vt:lpstr>Presentación de PowerPoint</vt:lpstr>
      <vt:lpstr>Situación 1948</vt:lpstr>
      <vt:lpstr>Armisticio de 1949</vt:lpstr>
      <vt:lpstr>Segunda Guerra Israelí o del Sinaí (1956)</vt:lpstr>
      <vt:lpstr>Presentación de PowerPoint</vt:lpstr>
      <vt:lpstr>Consecuencias</vt:lpstr>
      <vt:lpstr>Presentación de PowerPoint</vt:lpstr>
      <vt:lpstr>Tercera Guerra o de los Seis días</vt:lpstr>
      <vt:lpstr>Consecuencias</vt:lpstr>
      <vt:lpstr>Presentación de PowerPoint</vt:lpstr>
      <vt:lpstr>Cuarta Guerra o Yom Kipur</vt:lpstr>
      <vt:lpstr>Guerra del Líbano (1982- 1983)</vt:lpstr>
      <vt:lpstr>Consecuencias</vt:lpstr>
      <vt:lpstr>Primera Intifada 1987-1993</vt:lpstr>
      <vt:lpstr>Segunda Intifada </vt:lpstr>
      <vt:lpstr>Presentación de PowerPoint</vt:lpstr>
      <vt:lpstr>Intentos de Paz</vt:lpstr>
      <vt:lpstr>...</vt:lpstr>
      <vt:lpstr>Camp David (1978)</vt:lpstr>
      <vt:lpstr>1993. Acuerdos de Oslo</vt:lpstr>
      <vt:lpstr>  1995. Acuerdo de Oslo II </vt:lpstr>
      <vt:lpstr>Consecuencia</vt:lpstr>
      <vt:lpstr>1998. Cumbre de Paz en Wye</vt:lpstr>
      <vt:lpstr>ONU en la actualidad</vt:lpstr>
      <vt:lpstr>Hoja de ruta </vt:lpstr>
      <vt:lpstr>¿ Qué significa?</vt:lpstr>
      <vt:lpstr>Distribución por países de los refugiados palestinos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Irarrázabal</dc:creator>
  <cp:lastModifiedBy>francisco hontiveros</cp:lastModifiedBy>
  <cp:revision>8</cp:revision>
  <dcterms:created xsi:type="dcterms:W3CDTF">2005-09-02T23:59:38Z</dcterms:created>
  <dcterms:modified xsi:type="dcterms:W3CDTF">2014-08-11T16:04:39Z</dcterms:modified>
</cp:coreProperties>
</file>